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</p:sldMasterIdLst>
  <p:notesMasterIdLst>
    <p:notesMasterId r:id="rId16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7" roundtripDataSignature="AMtx7mh0jutm4r+tG+17IogQkB4fTFjf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customschemas.google.com/relationships/presentationmetadata" Target="metadata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2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1364201" y="1780420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b="1"/>
              <a:t>Short Term Load Forecasting Tool</a:t>
            </a:r>
            <a:endParaRPr sz="7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3369409" y="4564144"/>
            <a:ext cx="5133586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Dr. Naveed Arshad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Associate Professor, Energy Informatics Group, LUMS</a:t>
            </a:r>
            <a:endParaRPr sz="2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987" y="505580"/>
            <a:ext cx="3107422" cy="1274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 descr="http://www.cppa.gov.pk/images/log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99575" y="0"/>
            <a:ext cx="3048000" cy="228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 descr="http://web.lums.edu.pk/~eig/images/logo_resiz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17039" y="675519"/>
            <a:ext cx="1838325" cy="110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"/>
          <p:cNvSpPr txBox="1">
            <a:spLocks noGrp="1"/>
          </p:cNvSpPr>
          <p:nvPr>
            <p:ph type="title"/>
          </p:nvPr>
        </p:nvSpPr>
        <p:spPr>
          <a:xfrm>
            <a:off x="838200" y="1"/>
            <a:ext cx="10515600" cy="1025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COVID-19 Disruptions</a:t>
            </a:r>
            <a:endParaRPr/>
          </a:p>
        </p:txBody>
      </p:sp>
      <p:pic>
        <p:nvPicPr>
          <p:cNvPr id="149" name="Google Shape;14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3945" y="1025237"/>
            <a:ext cx="8591550" cy="552313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0"/>
          <p:cNvSpPr txBox="1"/>
          <p:nvPr/>
        </p:nvSpPr>
        <p:spPr>
          <a:xfrm>
            <a:off x="3255818" y="831273"/>
            <a:ext cx="2078181" cy="92333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Case of Corona in Pakistan Reported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0"/>
          <p:cNvSpPr/>
          <p:nvPr/>
        </p:nvSpPr>
        <p:spPr>
          <a:xfrm rot="3333555">
            <a:off x="4153343" y="1725128"/>
            <a:ext cx="1247435" cy="4846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0"/>
          <p:cNvSpPr txBox="1"/>
          <p:nvPr/>
        </p:nvSpPr>
        <p:spPr>
          <a:xfrm>
            <a:off x="5466216" y="831273"/>
            <a:ext cx="2078181" cy="92333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Pakistan claim risk of COVID-19 Outbreak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0"/>
          <p:cNvSpPr/>
          <p:nvPr/>
        </p:nvSpPr>
        <p:spPr>
          <a:xfrm rot="5400000">
            <a:off x="5458830" y="1907140"/>
            <a:ext cx="789707" cy="4846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0"/>
          <p:cNvSpPr txBox="1"/>
          <p:nvPr/>
        </p:nvSpPr>
        <p:spPr>
          <a:xfrm>
            <a:off x="6096000" y="5346863"/>
            <a:ext cx="2078181" cy="64633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Sindh Govt. Impose Semi-Lockdown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0"/>
          <p:cNvSpPr/>
          <p:nvPr/>
        </p:nvSpPr>
        <p:spPr>
          <a:xfrm rot="-5400000">
            <a:off x="6619971" y="4804035"/>
            <a:ext cx="601025" cy="4846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0"/>
          <p:cNvSpPr txBox="1"/>
          <p:nvPr/>
        </p:nvSpPr>
        <p:spPr>
          <a:xfrm>
            <a:off x="7676614" y="896035"/>
            <a:ext cx="2279640" cy="64633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Pakistan Govt. Announces Lockdown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0"/>
          <p:cNvSpPr/>
          <p:nvPr/>
        </p:nvSpPr>
        <p:spPr>
          <a:xfrm rot="5400000">
            <a:off x="8242117" y="1586261"/>
            <a:ext cx="601025" cy="4846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0"/>
          <p:cNvSpPr txBox="1"/>
          <p:nvPr/>
        </p:nvSpPr>
        <p:spPr>
          <a:xfrm>
            <a:off x="10127382" y="4772307"/>
            <a:ext cx="1787527" cy="64633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Rainy Day across Pakistan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0"/>
          <p:cNvSpPr/>
          <p:nvPr/>
        </p:nvSpPr>
        <p:spPr>
          <a:xfrm rot="10800000">
            <a:off x="9424468" y="4751145"/>
            <a:ext cx="702913" cy="4846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"/>
          <p:cNvSpPr txBox="1">
            <a:spLocks noGrp="1"/>
          </p:cNvSpPr>
          <p:nvPr>
            <p:ph type="title"/>
          </p:nvPr>
        </p:nvSpPr>
        <p:spPr>
          <a:xfrm>
            <a:off x="838200" y="6077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Artificial Neural Networks</a:t>
            </a:r>
            <a:endParaRPr/>
          </a:p>
        </p:txBody>
      </p:sp>
      <p:sp>
        <p:nvSpPr>
          <p:cNvPr id="165" name="Google Shape;165;p11"/>
          <p:cNvSpPr txBox="1">
            <a:spLocks noGrp="1"/>
          </p:cNvSpPr>
          <p:nvPr>
            <p:ph type="body" idx="1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ANNs are machine learning algorithms that have hidden layers and weights, modeled after a human brain.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network learns weights using training dataset.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This can be used for both classification and regression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algorithm can be used to learn time series data (Demand Profile by NPCC) and get forecast for the future days.</a:t>
            </a:r>
            <a:endParaRPr/>
          </a:p>
        </p:txBody>
      </p:sp>
      <p:pic>
        <p:nvPicPr>
          <p:cNvPr id="166" name="Google Shape;16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22439" y="4012163"/>
            <a:ext cx="5286605" cy="2651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Project Timeline</a:t>
            </a:r>
            <a:endParaRPr/>
          </a:p>
        </p:txBody>
      </p:sp>
      <p:pic>
        <p:nvPicPr>
          <p:cNvPr id="94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Forecasting Attributes</a:t>
            </a:r>
            <a:endParaRPr/>
          </a:p>
        </p:txBody>
      </p:sp>
      <p:sp>
        <p:nvSpPr>
          <p:cNvPr id="100" name="Google Shape;10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Historical Load</a:t>
            </a:r>
            <a:endParaRPr dirty="0"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</a:pPr>
            <a:r>
              <a:rPr lang="en-US" dirty="0">
                <a:solidFill>
                  <a:schemeClr val="accent1"/>
                </a:solidFill>
              </a:rPr>
              <a:t>Daily Lag</a:t>
            </a:r>
            <a:endParaRPr dirty="0"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</a:pPr>
            <a:r>
              <a:rPr lang="en-US" dirty="0">
                <a:solidFill>
                  <a:schemeClr val="accent1"/>
                </a:solidFill>
              </a:rPr>
              <a:t>Weekly Lag</a:t>
            </a:r>
            <a:endParaRPr dirty="0"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Yearly Lag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  <a:p>
            <a:pPr marL="514350" lvl="0" indent="-5143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Apparent Temperature (Combination of Temperature &amp; Humidity)</a:t>
            </a:r>
            <a:endParaRPr dirty="0"/>
          </a:p>
          <a:p>
            <a:pPr marL="514350" lvl="0" indent="-5143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Seasonality (Summer, Winter, Spring, Autumn)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  <a:p>
            <a:pPr marL="514350" lvl="0" indent="-5143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dirty="0"/>
              <a:t>Day of the Week Label</a:t>
            </a:r>
            <a:endParaRPr dirty="0"/>
          </a:p>
          <a:p>
            <a:pPr marL="514350" lvl="0" indent="-5143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dirty="0"/>
              <a:t>Public Holidays</a:t>
            </a:r>
            <a:endParaRPr dirty="0"/>
          </a:p>
          <a:p>
            <a:pPr marL="514350" lvl="0" indent="-5143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dirty="0"/>
              <a:t>Special Events (Religious, Cultural &amp; Political)</a:t>
            </a:r>
            <a:endParaRPr dirty="0"/>
          </a:p>
          <a:p>
            <a:pPr marL="514350" lvl="0" indent="-5143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dirty="0"/>
              <a:t>Power Grid Faults &amp; Events</a:t>
            </a:r>
            <a:endParaRPr dirty="0"/>
          </a:p>
        </p:txBody>
      </p:sp>
      <p:sp>
        <p:nvSpPr>
          <p:cNvPr id="101" name="Google Shape;101;p3"/>
          <p:cNvSpPr txBox="1"/>
          <p:nvPr/>
        </p:nvSpPr>
        <p:spPr>
          <a:xfrm>
            <a:off x="6418555" y="6308209"/>
            <a:ext cx="43124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Note: Currently First Two are Implemented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Daily Load Patterns</a:t>
            </a:r>
            <a:endParaRPr/>
          </a:p>
        </p:txBody>
      </p:sp>
      <p:pic>
        <p:nvPicPr>
          <p:cNvPr id="107" name="Google Shape;10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0364" y="1039152"/>
            <a:ext cx="8451272" cy="563418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4"/>
          <p:cNvSpPr txBox="1"/>
          <p:nvPr/>
        </p:nvSpPr>
        <p:spPr>
          <a:xfrm>
            <a:off x="5555673" y="6488668"/>
            <a:ext cx="1801092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Hour of the Day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Weekly</a:t>
            </a:r>
            <a:endParaRPr/>
          </a:p>
        </p:txBody>
      </p:sp>
      <p:pic>
        <p:nvPicPr>
          <p:cNvPr id="114" name="Google Shape;11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4945" y="1018308"/>
            <a:ext cx="8562110" cy="570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2017 vs 2018</a:t>
            </a:r>
            <a:endParaRPr/>
          </a:p>
        </p:txBody>
      </p:sp>
      <p:pic>
        <p:nvPicPr>
          <p:cNvPr id="120" name="Google Shape;12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8463" y="1136073"/>
            <a:ext cx="8375074" cy="5583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"/>
          <p:cNvSpPr txBox="1">
            <a:spLocks noGrp="1"/>
          </p:cNvSpPr>
          <p:nvPr>
            <p:ph type="title"/>
          </p:nvPr>
        </p:nvSpPr>
        <p:spPr>
          <a:xfrm>
            <a:off x="477982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Apparent Temperature</a:t>
            </a:r>
            <a:endParaRPr/>
          </a:p>
        </p:txBody>
      </p:sp>
      <p:pic>
        <p:nvPicPr>
          <p:cNvPr id="126" name="Google Shape;12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5782" y="1078345"/>
            <a:ext cx="8340436" cy="556029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7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8" descr="E:\RAship\islamabad_conference\days_season_demand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1" y="2161690"/>
            <a:ext cx="8993661" cy="469631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8"/>
          <p:cNvSpPr txBox="1"/>
          <p:nvPr/>
        </p:nvSpPr>
        <p:spPr>
          <a:xfrm>
            <a:off x="8001000" y="3784600"/>
            <a:ext cx="1600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Mar-May</a:t>
            </a:r>
            <a:endParaRPr/>
          </a:p>
        </p:txBody>
      </p:sp>
      <p:sp>
        <p:nvSpPr>
          <p:cNvPr id="134" name="Google Shape;134;p8"/>
          <p:cNvSpPr txBox="1"/>
          <p:nvPr/>
        </p:nvSpPr>
        <p:spPr>
          <a:xfrm>
            <a:off x="3530600" y="6041572"/>
            <a:ext cx="1600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Jun-Sep</a:t>
            </a:r>
            <a:endParaRPr/>
          </a:p>
        </p:txBody>
      </p:sp>
      <p:sp>
        <p:nvSpPr>
          <p:cNvPr id="135" name="Google Shape;135;p8"/>
          <p:cNvSpPr txBox="1"/>
          <p:nvPr/>
        </p:nvSpPr>
        <p:spPr>
          <a:xfrm>
            <a:off x="3352800" y="3751943"/>
            <a:ext cx="1600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Dec-Feb</a:t>
            </a:r>
            <a:endParaRPr/>
          </a:p>
        </p:txBody>
      </p:sp>
      <p:sp>
        <p:nvSpPr>
          <p:cNvPr id="136" name="Google Shape;136;p8"/>
          <p:cNvSpPr txBox="1"/>
          <p:nvPr/>
        </p:nvSpPr>
        <p:spPr>
          <a:xfrm>
            <a:off x="8008257" y="6041572"/>
            <a:ext cx="1600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Oct-Nov</a:t>
            </a:r>
            <a:endParaRPr/>
          </a:p>
        </p:txBody>
      </p:sp>
      <p:sp>
        <p:nvSpPr>
          <p:cNvPr id="137" name="Google Shape;137;p8"/>
          <p:cNvSpPr txBox="1"/>
          <p:nvPr/>
        </p:nvSpPr>
        <p:spPr>
          <a:xfrm>
            <a:off x="477982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Seasons (Not used Right now)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Yearly Load Comparison</a:t>
            </a:r>
            <a:br>
              <a:rPr lang="en-US"/>
            </a:br>
            <a:r>
              <a:rPr lang="en-US" sz="3200" b="1"/>
              <a:t>COVID-19 Disruptions</a:t>
            </a:r>
            <a:endParaRPr sz="3200" b="1"/>
          </a:p>
        </p:txBody>
      </p:sp>
      <p:pic>
        <p:nvPicPr>
          <p:cNvPr id="143" name="Google Shape;143;p9"/>
          <p:cNvPicPr preferRelativeResize="0"/>
          <p:nvPr/>
        </p:nvPicPr>
        <p:blipFill rotWithShape="1">
          <a:blip r:embed="rId3">
            <a:alphaModFix/>
          </a:blip>
          <a:srcRect l="5276" t="21875" r="2404" b="9374"/>
          <a:stretch/>
        </p:blipFill>
        <p:spPr>
          <a:xfrm>
            <a:off x="90054" y="1690688"/>
            <a:ext cx="12011891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51AC4171E785418BFE7C8D83B1597D" ma:contentTypeVersion="8" ma:contentTypeDescription="Create a new document." ma:contentTypeScope="" ma:versionID="8f33ac6ff0679d9dfd280366a1043da8">
  <xsd:schema xmlns:xsd="http://www.w3.org/2001/XMLSchema" xmlns:xs="http://www.w3.org/2001/XMLSchema" xmlns:p="http://schemas.microsoft.com/office/2006/metadata/properties" xmlns:ns2="38489d56-30f6-43d5-af08-e18069469314" targetNamespace="http://schemas.microsoft.com/office/2006/metadata/properties" ma:root="true" ma:fieldsID="6a990b07f1ab1ad6d5f9f0792508f4b6" ns2:_="">
    <xsd:import namespace="38489d56-30f6-43d5-af08-e1806946931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489d56-30f6-43d5-af08-e180694693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A4E5EBE-4FA6-4F34-9C2E-7D0B24D563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489d56-30f6-43d5-af08-e180694693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EC65FFE-622D-4295-9B00-38BB22002D3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6C07428-2EE3-4E7B-A723-E18A19E15E8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5641</TotalTime>
  <Words>198</Words>
  <Application>Microsoft Office PowerPoint</Application>
  <PresentationFormat>Widescreen</PresentationFormat>
  <Paragraphs>39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Short Term Load Forecasting Tool</vt:lpstr>
      <vt:lpstr>Project Timeline</vt:lpstr>
      <vt:lpstr>Forecasting Attributes</vt:lpstr>
      <vt:lpstr>Daily Load Patterns</vt:lpstr>
      <vt:lpstr>Weekly</vt:lpstr>
      <vt:lpstr>2017 vs 2018</vt:lpstr>
      <vt:lpstr>Apparent Temperature</vt:lpstr>
      <vt:lpstr>PowerPoint Presentation</vt:lpstr>
      <vt:lpstr>Yearly Load Comparison COVID-19 Disruptions</vt:lpstr>
      <vt:lpstr>COVID-19 Disruptions</vt:lpstr>
      <vt:lpstr>Artificial Neural Networks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 Term Load Forecasting Tool</dc:title>
  <dc:creator>EIG_4</dc:creator>
  <cp:lastModifiedBy>Ameera Arif</cp:lastModifiedBy>
  <cp:revision>2</cp:revision>
  <dcterms:created xsi:type="dcterms:W3CDTF">2019-07-29T04:22:35Z</dcterms:created>
  <dcterms:modified xsi:type="dcterms:W3CDTF">2021-05-31T05:56:25Z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0x010100BB51AC4171E785418BFE7C8D83B1597D</vt:lpwstr>
  </property>
</Properties>
</file>